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oppins Medium" charset="1" panose="00000600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  <p:embeddedFont>
      <p:font typeface="Poppins Semi-Bold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91276" y="-330584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2002"/>
            <a:ext cx="10017639" cy="608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23"/>
              </a:lnSpc>
            </a:pPr>
            <a:r>
              <a:rPr lang="en-US" sz="12887" spc="-63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NFT TICKETING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26288"/>
            <a:ext cx="9212912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CCS6354: Blockchain &amp; Smart Contract​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39810"/>
            <a:ext cx="717777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Group Z (TC1L / TT1L)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871235">
            <a:off x="9094442" y="-1694621"/>
            <a:ext cx="9192374" cy="9192374"/>
          </a:xfrm>
          <a:custGeom>
            <a:avLst/>
            <a:gdLst/>
            <a:ahLst/>
            <a:cxnLst/>
            <a:rect r="r" b="b" t="t" l="l"/>
            <a:pathLst>
              <a:path h="9192374" w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80226" y="2602548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2" y="0"/>
                </a:lnTo>
                <a:lnTo>
                  <a:pt x="15560452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21077" y="4448008"/>
            <a:ext cx="2623185" cy="26231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7881" y="0"/>
                  </a:moveTo>
                  <a:lnTo>
                    <a:pt x="744919" y="0"/>
                  </a:lnTo>
                  <a:cubicBezTo>
                    <a:pt x="782409" y="0"/>
                    <a:pt x="812800" y="30391"/>
                    <a:pt x="812800" y="67881"/>
                  </a:cubicBezTo>
                  <a:lnTo>
                    <a:pt x="812800" y="744919"/>
                  </a:lnTo>
                  <a:cubicBezTo>
                    <a:pt x="812800" y="782409"/>
                    <a:pt x="782409" y="812800"/>
                    <a:pt x="744919" y="812800"/>
                  </a:cubicBezTo>
                  <a:lnTo>
                    <a:pt x="67881" y="812800"/>
                  </a:lnTo>
                  <a:cubicBezTo>
                    <a:pt x="30391" y="812800"/>
                    <a:pt x="0" y="782409"/>
                    <a:pt x="0" y="744919"/>
                  </a:cubicBezTo>
                  <a:lnTo>
                    <a:pt x="0" y="67881"/>
                  </a:lnTo>
                  <a:cubicBezTo>
                    <a:pt x="0" y="30391"/>
                    <a:pt x="30391" y="0"/>
                    <a:pt x="6788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70642" y="4448008"/>
            <a:ext cx="2623185" cy="26231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7881" y="0"/>
                  </a:moveTo>
                  <a:lnTo>
                    <a:pt x="744919" y="0"/>
                  </a:lnTo>
                  <a:cubicBezTo>
                    <a:pt x="782409" y="0"/>
                    <a:pt x="812800" y="30391"/>
                    <a:pt x="812800" y="67881"/>
                  </a:cubicBezTo>
                  <a:lnTo>
                    <a:pt x="812800" y="744919"/>
                  </a:lnTo>
                  <a:cubicBezTo>
                    <a:pt x="812800" y="782409"/>
                    <a:pt x="782409" y="812800"/>
                    <a:pt x="744919" y="812800"/>
                  </a:cubicBezTo>
                  <a:lnTo>
                    <a:pt x="67881" y="812800"/>
                  </a:lnTo>
                  <a:cubicBezTo>
                    <a:pt x="30391" y="812800"/>
                    <a:pt x="0" y="782409"/>
                    <a:pt x="0" y="744919"/>
                  </a:cubicBezTo>
                  <a:lnTo>
                    <a:pt x="0" y="67881"/>
                  </a:lnTo>
                  <a:cubicBezTo>
                    <a:pt x="0" y="30391"/>
                    <a:pt x="30391" y="0"/>
                    <a:pt x="6788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510" r="0" b="-851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96578" y="4448008"/>
            <a:ext cx="2623185" cy="26231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7881" y="0"/>
                  </a:moveTo>
                  <a:lnTo>
                    <a:pt x="744919" y="0"/>
                  </a:lnTo>
                  <a:cubicBezTo>
                    <a:pt x="782409" y="0"/>
                    <a:pt x="812800" y="30391"/>
                    <a:pt x="812800" y="67881"/>
                  </a:cubicBezTo>
                  <a:lnTo>
                    <a:pt x="812800" y="744919"/>
                  </a:lnTo>
                  <a:cubicBezTo>
                    <a:pt x="812800" y="782409"/>
                    <a:pt x="782409" y="812800"/>
                    <a:pt x="744919" y="812800"/>
                  </a:cubicBezTo>
                  <a:lnTo>
                    <a:pt x="67881" y="812800"/>
                  </a:lnTo>
                  <a:cubicBezTo>
                    <a:pt x="30391" y="812800"/>
                    <a:pt x="0" y="782409"/>
                    <a:pt x="0" y="744919"/>
                  </a:cubicBezTo>
                  <a:lnTo>
                    <a:pt x="0" y="67881"/>
                  </a:lnTo>
                  <a:cubicBezTo>
                    <a:pt x="0" y="30391"/>
                    <a:pt x="30391" y="0"/>
                    <a:pt x="6788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43738" y="4448008"/>
            <a:ext cx="2623185" cy="26231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7881" y="0"/>
                  </a:moveTo>
                  <a:lnTo>
                    <a:pt x="744919" y="0"/>
                  </a:lnTo>
                  <a:cubicBezTo>
                    <a:pt x="782409" y="0"/>
                    <a:pt x="812800" y="30391"/>
                    <a:pt x="812800" y="67881"/>
                  </a:cubicBezTo>
                  <a:lnTo>
                    <a:pt x="812800" y="744919"/>
                  </a:lnTo>
                  <a:cubicBezTo>
                    <a:pt x="812800" y="782409"/>
                    <a:pt x="782409" y="812800"/>
                    <a:pt x="744919" y="812800"/>
                  </a:cubicBezTo>
                  <a:lnTo>
                    <a:pt x="67881" y="812800"/>
                  </a:lnTo>
                  <a:cubicBezTo>
                    <a:pt x="30391" y="812800"/>
                    <a:pt x="0" y="782409"/>
                    <a:pt x="0" y="744919"/>
                  </a:cubicBezTo>
                  <a:lnTo>
                    <a:pt x="0" y="67881"/>
                  </a:lnTo>
                  <a:cubicBezTo>
                    <a:pt x="0" y="30391"/>
                    <a:pt x="30391" y="0"/>
                    <a:pt x="67881" y="0"/>
                  </a:cubicBezTo>
                  <a:close/>
                </a:path>
              </a:pathLst>
            </a:custGeom>
            <a:blipFill>
              <a:blip r:embed="rId8"/>
              <a:stretch>
                <a:fillRect l="-3592" t="0" r="-359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567082"/>
            <a:ext cx="13226382" cy="131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10300" spc="-50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members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243" y="7299369"/>
            <a:ext cx="2760853" cy="80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Aisyah Binti Ahmad Komarolaili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2983" y="7299369"/>
            <a:ext cx="3098504" cy="80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Bibi Nurhusnina Binti Mustag Ahmad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10013" y="7299369"/>
            <a:ext cx="3796315" cy="80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Mohammed Aamena Mohammad AbdulKarem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6079" y="7299369"/>
            <a:ext cx="3098504" cy="80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Vashti Vinodhini Anbusamy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1077" y="8163479"/>
            <a:ext cx="2760853" cy="40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1211101519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70634" y="8163479"/>
            <a:ext cx="2760853" cy="40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1221101181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7362" y="8163479"/>
            <a:ext cx="2760853" cy="40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1221305728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43730" y="8163479"/>
            <a:ext cx="2760853" cy="40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1221101168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74528">
            <a:off x="10842474" y="6494450"/>
            <a:ext cx="8519236" cy="6928979"/>
          </a:xfrm>
          <a:custGeom>
            <a:avLst/>
            <a:gdLst/>
            <a:ahLst/>
            <a:cxnLst/>
            <a:rect r="r" b="b" t="t" l="l"/>
            <a:pathLst>
              <a:path h="6928979" w="8519236">
                <a:moveTo>
                  <a:pt x="0" y="0"/>
                </a:moveTo>
                <a:lnTo>
                  <a:pt x="8519236" y="0"/>
                </a:lnTo>
                <a:lnTo>
                  <a:pt x="8519236" y="6928979"/>
                </a:lnTo>
                <a:lnTo>
                  <a:pt x="0" y="6928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9915" y="1601031"/>
            <a:ext cx="17332968" cy="2304696"/>
            <a:chOff x="0" y="0"/>
            <a:chExt cx="4565061" cy="6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65062" cy="606998"/>
            </a:xfrm>
            <a:custGeom>
              <a:avLst/>
              <a:gdLst/>
              <a:ahLst/>
              <a:cxnLst/>
              <a:rect r="r" b="b" t="t" l="l"/>
              <a:pathLst>
                <a:path h="606998" w="4565062">
                  <a:moveTo>
                    <a:pt x="22333" y="0"/>
                  </a:moveTo>
                  <a:lnTo>
                    <a:pt x="4542729" y="0"/>
                  </a:lnTo>
                  <a:cubicBezTo>
                    <a:pt x="4548652" y="0"/>
                    <a:pt x="4554332" y="2353"/>
                    <a:pt x="4558521" y="6541"/>
                  </a:cubicBezTo>
                  <a:cubicBezTo>
                    <a:pt x="4562709" y="10729"/>
                    <a:pt x="4565062" y="16410"/>
                    <a:pt x="4565062" y="22333"/>
                  </a:cubicBezTo>
                  <a:lnTo>
                    <a:pt x="4565062" y="584665"/>
                  </a:lnTo>
                  <a:cubicBezTo>
                    <a:pt x="4565062" y="596999"/>
                    <a:pt x="4555063" y="606998"/>
                    <a:pt x="4542729" y="606998"/>
                  </a:cubicBezTo>
                  <a:lnTo>
                    <a:pt x="22333" y="606998"/>
                  </a:lnTo>
                  <a:cubicBezTo>
                    <a:pt x="9999" y="606998"/>
                    <a:pt x="0" y="596999"/>
                    <a:pt x="0" y="584665"/>
                  </a:cubicBezTo>
                  <a:lnTo>
                    <a:pt x="0" y="22333"/>
                  </a:lnTo>
                  <a:cubicBezTo>
                    <a:pt x="0" y="9999"/>
                    <a:pt x="9999" y="0"/>
                    <a:pt x="2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EA9C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4565061" cy="59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8020974">
            <a:off x="-2353211" y="-1590156"/>
            <a:ext cx="5746252" cy="5746252"/>
          </a:xfrm>
          <a:custGeom>
            <a:avLst/>
            <a:gdLst/>
            <a:ahLst/>
            <a:cxnLst/>
            <a:rect r="r" b="b" t="t" l="l"/>
            <a:pathLst>
              <a:path h="5746252" w="5746252">
                <a:moveTo>
                  <a:pt x="5746252" y="0"/>
                </a:moveTo>
                <a:lnTo>
                  <a:pt x="0" y="0"/>
                </a:lnTo>
                <a:lnTo>
                  <a:pt x="0" y="5746252"/>
                </a:lnTo>
                <a:lnTo>
                  <a:pt x="5746252" y="5746252"/>
                </a:lnTo>
                <a:lnTo>
                  <a:pt x="5746252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37344"/>
            <a:ext cx="9115516" cy="96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3"/>
              </a:lnSpc>
            </a:pPr>
            <a:r>
              <a:rPr lang="en-US" sz="7538" spc="-3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34785" y="4174638"/>
            <a:ext cx="8418098" cy="2782091"/>
            <a:chOff x="0" y="0"/>
            <a:chExt cx="2217112" cy="732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7112" cy="732732"/>
            </a:xfrm>
            <a:custGeom>
              <a:avLst/>
              <a:gdLst/>
              <a:ahLst/>
              <a:cxnLst/>
              <a:rect r="r" b="b" t="t" l="l"/>
              <a:pathLst>
                <a:path h="732732" w="2217112">
                  <a:moveTo>
                    <a:pt x="45984" y="0"/>
                  </a:moveTo>
                  <a:lnTo>
                    <a:pt x="2171128" y="0"/>
                  </a:lnTo>
                  <a:cubicBezTo>
                    <a:pt x="2183324" y="0"/>
                    <a:pt x="2195020" y="4845"/>
                    <a:pt x="2203644" y="13468"/>
                  </a:cubicBezTo>
                  <a:cubicBezTo>
                    <a:pt x="2212267" y="22092"/>
                    <a:pt x="2217112" y="33788"/>
                    <a:pt x="2217112" y="45984"/>
                  </a:cubicBezTo>
                  <a:lnTo>
                    <a:pt x="2217112" y="686748"/>
                  </a:lnTo>
                  <a:cubicBezTo>
                    <a:pt x="2217112" y="698944"/>
                    <a:pt x="2212267" y="710640"/>
                    <a:pt x="2203644" y="719263"/>
                  </a:cubicBezTo>
                  <a:cubicBezTo>
                    <a:pt x="2195020" y="727887"/>
                    <a:pt x="2183324" y="732732"/>
                    <a:pt x="2171128" y="732732"/>
                  </a:cubicBezTo>
                  <a:lnTo>
                    <a:pt x="45984" y="732732"/>
                  </a:lnTo>
                  <a:cubicBezTo>
                    <a:pt x="33788" y="732732"/>
                    <a:pt x="22092" y="727887"/>
                    <a:pt x="13468" y="719263"/>
                  </a:cubicBezTo>
                  <a:cubicBezTo>
                    <a:pt x="4845" y="710640"/>
                    <a:pt x="0" y="698944"/>
                    <a:pt x="0" y="686748"/>
                  </a:cubicBezTo>
                  <a:lnTo>
                    <a:pt x="0" y="45984"/>
                  </a:lnTo>
                  <a:cubicBezTo>
                    <a:pt x="0" y="33788"/>
                    <a:pt x="4845" y="22092"/>
                    <a:pt x="13468" y="13468"/>
                  </a:cubicBezTo>
                  <a:cubicBezTo>
                    <a:pt x="22092" y="4845"/>
                    <a:pt x="33788" y="0"/>
                    <a:pt x="45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217112" cy="723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3643" y="1982362"/>
            <a:ext cx="16880714" cy="16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Current ticketing system’s drawbacks</a:t>
            </a:r>
            <a:r>
              <a:rPr lang="en-US" b="true" sz="27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b="true" sz="27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 fake tickets,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7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scalping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7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unclear resale practices,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7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regulatory oversight.</a:t>
            </a:r>
          </a:p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NFTs,  offer verifiable ownership, authenticity, and transparent resale using smart contracts.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9915" y="4174638"/>
            <a:ext cx="8624085" cy="5564182"/>
            <a:chOff x="0" y="0"/>
            <a:chExt cx="2271364" cy="1465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71364" cy="1465464"/>
            </a:xfrm>
            <a:custGeom>
              <a:avLst/>
              <a:gdLst/>
              <a:ahLst/>
              <a:cxnLst/>
              <a:rect r="r" b="b" t="t" l="l"/>
              <a:pathLst>
                <a:path h="1465464" w="2271364">
                  <a:moveTo>
                    <a:pt x="44885" y="0"/>
                  </a:moveTo>
                  <a:lnTo>
                    <a:pt x="2226479" y="0"/>
                  </a:lnTo>
                  <a:cubicBezTo>
                    <a:pt x="2238383" y="0"/>
                    <a:pt x="2249800" y="4729"/>
                    <a:pt x="2258217" y="13147"/>
                  </a:cubicBezTo>
                  <a:cubicBezTo>
                    <a:pt x="2266635" y="21564"/>
                    <a:pt x="2271364" y="32981"/>
                    <a:pt x="2271364" y="44885"/>
                  </a:cubicBezTo>
                  <a:lnTo>
                    <a:pt x="2271364" y="1420578"/>
                  </a:lnTo>
                  <a:cubicBezTo>
                    <a:pt x="2271364" y="1445368"/>
                    <a:pt x="2251268" y="1465464"/>
                    <a:pt x="2226479" y="1465464"/>
                  </a:cubicBezTo>
                  <a:lnTo>
                    <a:pt x="44885" y="1465464"/>
                  </a:lnTo>
                  <a:cubicBezTo>
                    <a:pt x="32981" y="1465464"/>
                    <a:pt x="21564" y="1460735"/>
                    <a:pt x="13147" y="1452317"/>
                  </a:cubicBezTo>
                  <a:cubicBezTo>
                    <a:pt x="4729" y="1443899"/>
                    <a:pt x="0" y="1432482"/>
                    <a:pt x="0" y="1420578"/>
                  </a:cubicBezTo>
                  <a:lnTo>
                    <a:pt x="0" y="44885"/>
                  </a:lnTo>
                  <a:cubicBezTo>
                    <a:pt x="0" y="20096"/>
                    <a:pt x="20096" y="0"/>
                    <a:pt x="44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2271364" cy="1455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562066"/>
            <a:ext cx="5489580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3643" y="4286727"/>
            <a:ext cx="5489580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1112" y="4286727"/>
            <a:ext cx="5489580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3643" y="4900836"/>
            <a:ext cx="8203101" cy="44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Scalability &amp; transaction latency on blockchains</a:t>
            </a:r>
          </a:p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User onboarding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ficulti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th wall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ets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nd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vate keys</a:t>
            </a:r>
          </a:p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ulatory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unce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rtainty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ound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resale ri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ght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ion</a:t>
            </a:r>
          </a:p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Fraudulent resale &amp; scalping without transparent resale controls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42283" y="4900836"/>
            <a:ext cx="8203101" cy="16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Ensure authentic, tamper-proo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 tickets</a:t>
            </a:r>
          </a:p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 f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rt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cont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ract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-bas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 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le</a:t>
            </a:r>
          </a:p>
          <a:p>
            <a:pPr algn="just" marL="602139" indent="-301070" lvl="1">
              <a:lnSpc>
                <a:spcPts val="4462"/>
              </a:lnSpc>
              <a:buFont typeface="Arial"/>
              <a:buChar char="•"/>
            </a:pP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rovi</a:t>
            </a:r>
            <a:r>
              <a:rPr lang="en-US" sz="27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de full lifecycle control to organizers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21707">
            <a:off x="13937115" y="3363696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8217"/>
            <a:ext cx="9422035" cy="9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sz="7539" spc="-3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7121567">
            <a:off x="-4398111" y="-1840905"/>
            <a:ext cx="9192374" cy="9192374"/>
          </a:xfrm>
          <a:custGeom>
            <a:avLst/>
            <a:gdLst/>
            <a:ahLst/>
            <a:cxnLst/>
            <a:rect r="r" b="b" t="t" l="l"/>
            <a:pathLst>
              <a:path h="9192374" w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397" y="3220549"/>
            <a:ext cx="9190665" cy="5100819"/>
          </a:xfrm>
          <a:custGeom>
            <a:avLst/>
            <a:gdLst/>
            <a:ahLst/>
            <a:cxnLst/>
            <a:rect r="r" b="b" t="t" l="l"/>
            <a:pathLst>
              <a:path h="5100819" w="9190665">
                <a:moveTo>
                  <a:pt x="0" y="0"/>
                </a:moveTo>
                <a:lnTo>
                  <a:pt x="9190665" y="0"/>
                </a:lnTo>
                <a:lnTo>
                  <a:pt x="9190665" y="5100819"/>
                </a:lnTo>
                <a:lnTo>
                  <a:pt x="0" y="5100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3452" y="3220549"/>
            <a:ext cx="708531" cy="722175"/>
          </a:xfrm>
          <a:custGeom>
            <a:avLst/>
            <a:gdLst/>
            <a:ahLst/>
            <a:cxnLst/>
            <a:rect r="r" b="b" t="t" l="l"/>
            <a:pathLst>
              <a:path h="722175" w="708531">
                <a:moveTo>
                  <a:pt x="0" y="0"/>
                </a:moveTo>
                <a:lnTo>
                  <a:pt x="708530" y="0"/>
                </a:lnTo>
                <a:lnTo>
                  <a:pt x="708530" y="722175"/>
                </a:lnTo>
                <a:lnTo>
                  <a:pt x="0" y="72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11074" y="1892357"/>
            <a:ext cx="6479643" cy="118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3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33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dentified Research Gaps</a:t>
            </a:r>
          </a:p>
          <a:p>
            <a:pPr algn="ctr">
              <a:lnSpc>
                <a:spcPts val="475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253452" y="4421325"/>
            <a:ext cx="708531" cy="722175"/>
          </a:xfrm>
          <a:custGeom>
            <a:avLst/>
            <a:gdLst/>
            <a:ahLst/>
            <a:cxnLst/>
            <a:rect r="r" b="b" t="t" l="l"/>
            <a:pathLst>
              <a:path h="722175" w="708531">
                <a:moveTo>
                  <a:pt x="0" y="0"/>
                </a:moveTo>
                <a:lnTo>
                  <a:pt x="708530" y="0"/>
                </a:lnTo>
                <a:lnTo>
                  <a:pt x="708530" y="722175"/>
                </a:lnTo>
                <a:lnTo>
                  <a:pt x="0" y="72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53452" y="5619750"/>
            <a:ext cx="708531" cy="722175"/>
          </a:xfrm>
          <a:custGeom>
            <a:avLst/>
            <a:gdLst/>
            <a:ahLst/>
            <a:cxnLst/>
            <a:rect r="r" b="b" t="t" l="l"/>
            <a:pathLst>
              <a:path h="722175" w="708531">
                <a:moveTo>
                  <a:pt x="0" y="0"/>
                </a:moveTo>
                <a:lnTo>
                  <a:pt x="708530" y="0"/>
                </a:lnTo>
                <a:lnTo>
                  <a:pt x="708530" y="722175"/>
                </a:lnTo>
                <a:lnTo>
                  <a:pt x="0" y="72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3452" y="7020813"/>
            <a:ext cx="708531" cy="722175"/>
          </a:xfrm>
          <a:custGeom>
            <a:avLst/>
            <a:gdLst/>
            <a:ahLst/>
            <a:cxnLst/>
            <a:rect r="r" b="b" t="t" l="l"/>
            <a:pathLst>
              <a:path h="722175" w="708531">
                <a:moveTo>
                  <a:pt x="0" y="0"/>
                </a:moveTo>
                <a:lnTo>
                  <a:pt x="708530" y="0"/>
                </a:lnTo>
                <a:lnTo>
                  <a:pt x="708530" y="722175"/>
                </a:lnTo>
                <a:lnTo>
                  <a:pt x="0" y="72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87301" y="3364467"/>
            <a:ext cx="73599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 Onboarding Complexity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87301" y="4564067"/>
            <a:ext cx="73599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Scala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bility Limitations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87301" y="5763668"/>
            <a:ext cx="73599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egulatory Uncertainty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7301" y="7164731"/>
            <a:ext cx="73599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echnical Infrastructure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00656">
            <a:off x="-3552243" y="3178091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0238" y="3399840"/>
            <a:ext cx="6834273" cy="1715979"/>
            <a:chOff x="0" y="0"/>
            <a:chExt cx="1799973" cy="4519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9973" cy="451945"/>
            </a:xfrm>
            <a:custGeom>
              <a:avLst/>
              <a:gdLst/>
              <a:ahLst/>
              <a:cxnLst/>
              <a:rect r="r" b="b" t="t" l="l"/>
              <a:pathLst>
                <a:path h="451945" w="1799973">
                  <a:moveTo>
                    <a:pt x="56640" y="0"/>
                  </a:moveTo>
                  <a:lnTo>
                    <a:pt x="1743333" y="0"/>
                  </a:lnTo>
                  <a:cubicBezTo>
                    <a:pt x="1774615" y="0"/>
                    <a:pt x="1799973" y="25359"/>
                    <a:pt x="1799973" y="56640"/>
                  </a:cubicBezTo>
                  <a:lnTo>
                    <a:pt x="1799973" y="395305"/>
                  </a:lnTo>
                  <a:cubicBezTo>
                    <a:pt x="1799973" y="426586"/>
                    <a:pt x="1774615" y="451945"/>
                    <a:pt x="1743333" y="451945"/>
                  </a:cubicBezTo>
                  <a:lnTo>
                    <a:pt x="56640" y="451945"/>
                  </a:lnTo>
                  <a:cubicBezTo>
                    <a:pt x="25359" y="451945"/>
                    <a:pt x="0" y="426586"/>
                    <a:pt x="0" y="395305"/>
                  </a:cubicBezTo>
                  <a:lnTo>
                    <a:pt x="0" y="56640"/>
                  </a:lnTo>
                  <a:cubicBezTo>
                    <a:pt x="0" y="25359"/>
                    <a:pt x="25359" y="0"/>
                    <a:pt x="56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99973" cy="48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42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1. Smart Contract Layer</a:t>
              </a:r>
            </a:p>
            <a:p>
              <a:pPr algn="just">
                <a:lnSpc>
                  <a:spcPts val="242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Solidity-based contracts implementing ERC-721 standard with factory pattern for dynamic event deployment</a:t>
              </a:r>
              <a:r>
                <a:rPr lang="en-US" sz="2000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 Solidity v0.8.21 + OpenZeppelin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3343" y="5348986"/>
            <a:ext cx="6841168" cy="1745491"/>
            <a:chOff x="0" y="0"/>
            <a:chExt cx="1801789" cy="459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1789" cy="459718"/>
            </a:xfrm>
            <a:custGeom>
              <a:avLst/>
              <a:gdLst/>
              <a:ahLst/>
              <a:cxnLst/>
              <a:rect r="r" b="b" t="t" l="l"/>
              <a:pathLst>
                <a:path h="459718" w="1801789">
                  <a:moveTo>
                    <a:pt x="56583" y="0"/>
                  </a:moveTo>
                  <a:lnTo>
                    <a:pt x="1745206" y="0"/>
                  </a:lnTo>
                  <a:cubicBezTo>
                    <a:pt x="1760213" y="0"/>
                    <a:pt x="1774605" y="5961"/>
                    <a:pt x="1785216" y="16573"/>
                  </a:cubicBezTo>
                  <a:cubicBezTo>
                    <a:pt x="1795828" y="27184"/>
                    <a:pt x="1801789" y="41576"/>
                    <a:pt x="1801789" y="56583"/>
                  </a:cubicBezTo>
                  <a:lnTo>
                    <a:pt x="1801789" y="403135"/>
                  </a:lnTo>
                  <a:cubicBezTo>
                    <a:pt x="1801789" y="434385"/>
                    <a:pt x="1776456" y="459718"/>
                    <a:pt x="1745206" y="459718"/>
                  </a:cubicBezTo>
                  <a:lnTo>
                    <a:pt x="56583" y="459718"/>
                  </a:lnTo>
                  <a:cubicBezTo>
                    <a:pt x="25333" y="459718"/>
                    <a:pt x="0" y="434385"/>
                    <a:pt x="0" y="403135"/>
                  </a:cubicBezTo>
                  <a:lnTo>
                    <a:pt x="0" y="56583"/>
                  </a:lnTo>
                  <a:cubicBezTo>
                    <a:pt x="0" y="25333"/>
                    <a:pt x="25333" y="0"/>
                    <a:pt x="56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01789" cy="48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2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2. Frontend Interface</a:t>
              </a:r>
            </a:p>
            <a:p>
              <a:pPr algn="l">
                <a:lnSpc>
                  <a:spcPts val="242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ReactJS application with responsive UI, MetaMask integration for wallet authentication</a:t>
              </a:r>
            </a:p>
            <a:p>
              <a:pPr algn="l">
                <a:lnSpc>
                  <a:spcPts val="242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ReactJS + Tailwind CSS + Ethers.js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9077" y="7298878"/>
            <a:ext cx="6825434" cy="1762993"/>
            <a:chOff x="0" y="0"/>
            <a:chExt cx="1797645" cy="4643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7645" cy="464327"/>
            </a:xfrm>
            <a:custGeom>
              <a:avLst/>
              <a:gdLst/>
              <a:ahLst/>
              <a:cxnLst/>
              <a:rect r="r" b="b" t="t" l="l"/>
              <a:pathLst>
                <a:path h="464327" w="1797645">
                  <a:moveTo>
                    <a:pt x="56714" y="0"/>
                  </a:moveTo>
                  <a:lnTo>
                    <a:pt x="1740932" y="0"/>
                  </a:lnTo>
                  <a:cubicBezTo>
                    <a:pt x="1772254" y="0"/>
                    <a:pt x="1797645" y="25392"/>
                    <a:pt x="1797645" y="56714"/>
                  </a:cubicBezTo>
                  <a:lnTo>
                    <a:pt x="1797645" y="407614"/>
                  </a:lnTo>
                  <a:cubicBezTo>
                    <a:pt x="1797645" y="438936"/>
                    <a:pt x="1772254" y="464327"/>
                    <a:pt x="1740932" y="464327"/>
                  </a:cubicBezTo>
                  <a:lnTo>
                    <a:pt x="56714" y="464327"/>
                  </a:lnTo>
                  <a:cubicBezTo>
                    <a:pt x="25392" y="464327"/>
                    <a:pt x="0" y="438936"/>
                    <a:pt x="0" y="407614"/>
                  </a:cubicBezTo>
                  <a:lnTo>
                    <a:pt x="0" y="56714"/>
                  </a:lnTo>
                  <a:cubicBezTo>
                    <a:pt x="0" y="25392"/>
                    <a:pt x="25392" y="0"/>
                    <a:pt x="567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97645" cy="492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42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3. Blockchain Environment</a:t>
              </a:r>
            </a:p>
            <a:p>
              <a:pPr algn="just">
                <a:lnSpc>
                  <a:spcPts val="242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Local development with Hardhat, IPFS storage for metadata, comprehensive testing suite</a:t>
              </a:r>
            </a:p>
            <a:p>
              <a:pPr algn="just">
                <a:lnSpc>
                  <a:spcPts val="242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Hardhat + IPFS + Pinata API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31395" y="2961749"/>
            <a:ext cx="5856717" cy="4237688"/>
          </a:xfrm>
          <a:custGeom>
            <a:avLst/>
            <a:gdLst/>
            <a:ahLst/>
            <a:cxnLst/>
            <a:rect r="r" b="b" t="t" l="l"/>
            <a:pathLst>
              <a:path h="4237688" w="5856717">
                <a:moveTo>
                  <a:pt x="0" y="0"/>
                </a:moveTo>
                <a:lnTo>
                  <a:pt x="5856717" y="0"/>
                </a:lnTo>
                <a:lnTo>
                  <a:pt x="5856717" y="4237688"/>
                </a:lnTo>
                <a:lnTo>
                  <a:pt x="0" y="4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02617" y="8014299"/>
            <a:ext cx="829326" cy="829326"/>
          </a:xfrm>
          <a:custGeom>
            <a:avLst/>
            <a:gdLst/>
            <a:ahLst/>
            <a:cxnLst/>
            <a:rect r="r" b="b" t="t" l="l"/>
            <a:pathLst>
              <a:path h="829326" w="829326">
                <a:moveTo>
                  <a:pt x="0" y="0"/>
                </a:moveTo>
                <a:lnTo>
                  <a:pt x="829326" y="0"/>
                </a:lnTo>
                <a:lnTo>
                  <a:pt x="829326" y="829326"/>
                </a:lnTo>
                <a:lnTo>
                  <a:pt x="0" y="82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23662" y="8009443"/>
            <a:ext cx="817866" cy="817866"/>
          </a:xfrm>
          <a:custGeom>
            <a:avLst/>
            <a:gdLst/>
            <a:ahLst/>
            <a:cxnLst/>
            <a:rect r="r" b="b" t="t" l="l"/>
            <a:pathLst>
              <a:path h="817866" w="817866">
                <a:moveTo>
                  <a:pt x="0" y="0"/>
                </a:moveTo>
                <a:lnTo>
                  <a:pt x="817866" y="0"/>
                </a:lnTo>
                <a:lnTo>
                  <a:pt x="817866" y="817866"/>
                </a:lnTo>
                <a:lnTo>
                  <a:pt x="0" y="817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42826" y="8030615"/>
            <a:ext cx="813010" cy="813010"/>
          </a:xfrm>
          <a:custGeom>
            <a:avLst/>
            <a:gdLst/>
            <a:ahLst/>
            <a:cxnLst/>
            <a:rect r="r" b="b" t="t" l="l"/>
            <a:pathLst>
              <a:path h="813010" w="813010">
                <a:moveTo>
                  <a:pt x="0" y="0"/>
                </a:moveTo>
                <a:lnTo>
                  <a:pt x="813010" y="0"/>
                </a:lnTo>
                <a:lnTo>
                  <a:pt x="813010" y="813010"/>
                </a:lnTo>
                <a:lnTo>
                  <a:pt x="0" y="813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22188" y="8014299"/>
            <a:ext cx="813010" cy="813010"/>
          </a:xfrm>
          <a:custGeom>
            <a:avLst/>
            <a:gdLst/>
            <a:ahLst/>
            <a:cxnLst/>
            <a:rect r="r" b="b" t="t" l="l"/>
            <a:pathLst>
              <a:path h="813010" w="813010">
                <a:moveTo>
                  <a:pt x="0" y="0"/>
                </a:moveTo>
                <a:lnTo>
                  <a:pt x="813010" y="0"/>
                </a:lnTo>
                <a:lnTo>
                  <a:pt x="813010" y="813010"/>
                </a:lnTo>
                <a:lnTo>
                  <a:pt x="0" y="813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133347"/>
            <a:ext cx="11844286" cy="9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sz="7539" spc="-3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287598"/>
            <a:ext cx="5237244" cy="58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</a:t>
            </a:r>
            <a:r>
              <a:rPr lang="en-US" sz="33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294687"/>
            <a:ext cx="7831507" cy="4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6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</a:t>
            </a:r>
            <a:r>
              <a:rPr lang="en-US" b="true" sz="265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nt &amp; Deployment Process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0628361" y="9250103"/>
            <a:ext cx="4572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12779629" y="9250103"/>
            <a:ext cx="4586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4660412" y="9250103"/>
            <a:ext cx="4572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9206199" y="8965623"/>
            <a:ext cx="142216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 Development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85561" y="8965623"/>
            <a:ext cx="169406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Contract Testing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17612" y="8965623"/>
            <a:ext cx="142216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Syst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 Validation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38250" y="8965623"/>
            <a:ext cx="142216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Integration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02617" y="2278073"/>
            <a:ext cx="5237244" cy="58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</a:t>
            </a:r>
            <a:r>
              <a:rPr lang="en-US" sz="33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chnology Stack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9302818">
            <a:off x="13429840" y="-1196347"/>
            <a:ext cx="9192374" cy="9192374"/>
          </a:xfrm>
          <a:custGeom>
            <a:avLst/>
            <a:gdLst/>
            <a:ahLst/>
            <a:cxnLst/>
            <a:rect r="r" b="b" t="t" l="l"/>
            <a:pathLst>
              <a:path h="9192374" w="9192374">
                <a:moveTo>
                  <a:pt x="9192375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5" y="9192374"/>
                </a:lnTo>
                <a:lnTo>
                  <a:pt x="9192375" y="0"/>
                </a:lnTo>
                <a:close/>
              </a:path>
            </a:pathLst>
          </a:custGeom>
          <a:blipFill>
            <a:blip r:embed="rId12">
              <a:alphaModFix amt="6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12901">
            <a:off x="7860655" y="341971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12901">
            <a:off x="-10137090" y="8960525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25008">
            <a:off x="-2592373" y="13764827"/>
            <a:ext cx="15560453" cy="12655835"/>
          </a:xfrm>
          <a:custGeom>
            <a:avLst/>
            <a:gdLst/>
            <a:ahLst/>
            <a:cxnLst/>
            <a:rect r="r" b="b" t="t" l="l"/>
            <a:pathLst>
              <a:path h="12655835" w="15560453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372385" y="1601063"/>
          <a:ext cx="7630936" cy="8556015"/>
        </p:xfrm>
        <a:graphic>
          <a:graphicData uri="http://schemas.openxmlformats.org/drawingml/2006/table">
            <a:tbl>
              <a:tblPr/>
              <a:tblGrid>
                <a:gridCol w="5247445"/>
                <a:gridCol w="2383491"/>
              </a:tblGrid>
              <a:tr h="11506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Create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Set Event Stage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Buy Ticket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47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Cancel Event / Cancel Resale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 Ticket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Buy Resale Ticket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593631" y="2746628"/>
          <a:ext cx="2409691" cy="7410450"/>
        </p:xfrm>
        <a:graphic>
          <a:graphicData uri="http://schemas.openxmlformats.org/drawingml/2006/table">
            <a:tbl>
              <a:tblPr/>
              <a:tblGrid>
                <a:gridCol w="1375190"/>
              </a:tblGrid>
              <a:tr h="1148907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90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90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91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90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90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52025" y="637312"/>
            <a:ext cx="9271657" cy="9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sz="7539" spc="-3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8735" y="854416"/>
            <a:ext cx="8556015" cy="43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8"/>
              </a:lnSpc>
            </a:pPr>
            <a:r>
              <a:rPr lang="en-US" sz="3440" spc="-1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B.  Performance Metrics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68066" y="995763"/>
            <a:ext cx="9283851" cy="1015629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738735" y="1155359"/>
            <a:ext cx="8556015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sz="27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Gas used for each function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1470633" y="1288709"/>
            <a:ext cx="50787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-5400000">
            <a:off x="-3206446" y="4763146"/>
            <a:ext cx="8556015" cy="43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8"/>
              </a:lnSpc>
            </a:pPr>
            <a:r>
              <a:rPr lang="en-US" sz="3440" spc="-1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A.  Functional Testing Outcomes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46228">
            <a:off x="13055834" y="-5214384"/>
            <a:ext cx="14411260" cy="11721159"/>
          </a:xfrm>
          <a:custGeom>
            <a:avLst/>
            <a:gdLst/>
            <a:ahLst/>
            <a:cxnLst/>
            <a:rect r="r" b="b" t="t" l="l"/>
            <a:pathLst>
              <a:path h="11721159" w="14411260">
                <a:moveTo>
                  <a:pt x="0" y="0"/>
                </a:moveTo>
                <a:lnTo>
                  <a:pt x="14411260" y="0"/>
                </a:lnTo>
                <a:lnTo>
                  <a:pt x="14411260" y="11721158"/>
                </a:lnTo>
                <a:lnTo>
                  <a:pt x="0" y="1172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08009" y="2314843"/>
            <a:ext cx="8360076" cy="7423976"/>
            <a:chOff x="0" y="0"/>
            <a:chExt cx="2201831" cy="1955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1831" cy="1955286"/>
            </a:xfrm>
            <a:custGeom>
              <a:avLst/>
              <a:gdLst/>
              <a:ahLst/>
              <a:cxnLst/>
              <a:rect r="r" b="b" t="t" l="l"/>
              <a:pathLst>
                <a:path h="1955286" w="2201831">
                  <a:moveTo>
                    <a:pt x="46303" y="0"/>
                  </a:moveTo>
                  <a:lnTo>
                    <a:pt x="2155528" y="0"/>
                  </a:lnTo>
                  <a:cubicBezTo>
                    <a:pt x="2167808" y="0"/>
                    <a:pt x="2179585" y="4878"/>
                    <a:pt x="2188269" y="13562"/>
                  </a:cubicBezTo>
                  <a:cubicBezTo>
                    <a:pt x="2196952" y="22245"/>
                    <a:pt x="2201831" y="34023"/>
                    <a:pt x="2201831" y="46303"/>
                  </a:cubicBezTo>
                  <a:lnTo>
                    <a:pt x="2201831" y="1908983"/>
                  </a:lnTo>
                  <a:cubicBezTo>
                    <a:pt x="2201831" y="1934555"/>
                    <a:pt x="2181100" y="1955286"/>
                    <a:pt x="2155528" y="1955286"/>
                  </a:cubicBezTo>
                  <a:lnTo>
                    <a:pt x="46303" y="1955286"/>
                  </a:lnTo>
                  <a:cubicBezTo>
                    <a:pt x="34023" y="1955286"/>
                    <a:pt x="22245" y="1950407"/>
                    <a:pt x="13562" y="1941724"/>
                  </a:cubicBezTo>
                  <a:cubicBezTo>
                    <a:pt x="4878" y="1933041"/>
                    <a:pt x="0" y="1921263"/>
                    <a:pt x="0" y="1908983"/>
                  </a:cubicBezTo>
                  <a:lnTo>
                    <a:pt x="0" y="46303"/>
                  </a:lnTo>
                  <a:cubicBezTo>
                    <a:pt x="0" y="20731"/>
                    <a:pt x="20731" y="0"/>
                    <a:pt x="46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201831" cy="1945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819343">
            <a:off x="-6386192" y="6967019"/>
            <a:ext cx="11542340" cy="9387770"/>
          </a:xfrm>
          <a:custGeom>
            <a:avLst/>
            <a:gdLst/>
            <a:ahLst/>
            <a:cxnLst/>
            <a:rect r="r" b="b" t="t" l="l"/>
            <a:pathLst>
              <a:path h="9387770" w="11542340">
                <a:moveTo>
                  <a:pt x="0" y="0"/>
                </a:moveTo>
                <a:lnTo>
                  <a:pt x="11542340" y="0"/>
                </a:lnTo>
                <a:lnTo>
                  <a:pt x="11542340" y="9387769"/>
                </a:lnTo>
                <a:lnTo>
                  <a:pt x="0" y="938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38" y="637312"/>
            <a:ext cx="11479569" cy="9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b="true" sz="7539" spc="-36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&amp; Interpretation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3924" y="2314843"/>
            <a:ext cx="8360076" cy="7423976"/>
            <a:chOff x="0" y="0"/>
            <a:chExt cx="2201831" cy="1955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1831" cy="1955286"/>
            </a:xfrm>
            <a:custGeom>
              <a:avLst/>
              <a:gdLst/>
              <a:ahLst/>
              <a:cxnLst/>
              <a:rect r="r" b="b" t="t" l="l"/>
              <a:pathLst>
                <a:path h="1955286" w="2201831">
                  <a:moveTo>
                    <a:pt x="46303" y="0"/>
                  </a:moveTo>
                  <a:lnTo>
                    <a:pt x="2155528" y="0"/>
                  </a:lnTo>
                  <a:cubicBezTo>
                    <a:pt x="2167808" y="0"/>
                    <a:pt x="2179585" y="4878"/>
                    <a:pt x="2188269" y="13562"/>
                  </a:cubicBezTo>
                  <a:cubicBezTo>
                    <a:pt x="2196952" y="22245"/>
                    <a:pt x="2201831" y="34023"/>
                    <a:pt x="2201831" y="46303"/>
                  </a:cubicBezTo>
                  <a:lnTo>
                    <a:pt x="2201831" y="1908983"/>
                  </a:lnTo>
                  <a:cubicBezTo>
                    <a:pt x="2201831" y="1934555"/>
                    <a:pt x="2181100" y="1955286"/>
                    <a:pt x="2155528" y="1955286"/>
                  </a:cubicBezTo>
                  <a:lnTo>
                    <a:pt x="46303" y="1955286"/>
                  </a:lnTo>
                  <a:cubicBezTo>
                    <a:pt x="34023" y="1955286"/>
                    <a:pt x="22245" y="1950407"/>
                    <a:pt x="13562" y="1941724"/>
                  </a:cubicBezTo>
                  <a:cubicBezTo>
                    <a:pt x="4878" y="1933041"/>
                    <a:pt x="0" y="1921263"/>
                    <a:pt x="0" y="1908983"/>
                  </a:cubicBezTo>
                  <a:lnTo>
                    <a:pt x="0" y="46303"/>
                  </a:lnTo>
                  <a:cubicBezTo>
                    <a:pt x="0" y="20731"/>
                    <a:pt x="20731" y="0"/>
                    <a:pt x="46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201831" cy="1945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345336"/>
            <a:ext cx="7286029" cy="39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447" indent="-345724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NFT Minting of tickets</a:t>
            </a:r>
          </a:p>
          <a:p>
            <a:pPr algn="l">
              <a:lnSpc>
                <a:spcPts val="4483"/>
              </a:lnSpc>
            </a:pPr>
          </a:p>
          <a:p>
            <a:pPr algn="l" marL="691447" indent="-345724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Ownership visible in wallet and My Tickets</a:t>
            </a:r>
          </a:p>
          <a:p>
            <a:pPr algn="l">
              <a:lnSpc>
                <a:spcPts val="4483"/>
              </a:lnSpc>
            </a:pPr>
          </a:p>
          <a:p>
            <a:pPr algn="l" marL="691447" indent="-345724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Resale preserves original metadata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91641"/>
            <a:ext cx="6578618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DAPP IMPLEMENTATION SUCCESS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4400" y="2391641"/>
            <a:ext cx="7464900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PROVEN BLOCKCHAIN PRINCIPLES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038" y="1610588"/>
            <a:ext cx="11479569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  <a:spcBef>
                <a:spcPct val="0"/>
              </a:spcBef>
            </a:pPr>
            <a:r>
              <a:rPr lang="en-US" sz="2900" spc="-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FINDINGS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4400" y="3131536"/>
            <a:ext cx="7286029" cy="618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Transparency:</a:t>
            </a:r>
          </a:p>
          <a:p>
            <a:pPr algn="l"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Immutable metadata stored on IPFS</a:t>
            </a:r>
          </a:p>
          <a:p>
            <a:pPr algn="l"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Fully t</a:t>
            </a: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ransparent resale market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Security:</a:t>
            </a:r>
          </a:p>
          <a:p>
            <a:pPr algn="l"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All transactions conducted via MetaMask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ecentralization:</a:t>
            </a:r>
          </a:p>
          <a:p>
            <a:pPr algn="l"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No reliance on central server for ticketing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40127">
            <a:off x="-6109079" y="-399626"/>
            <a:ext cx="18590157" cy="15119994"/>
          </a:xfrm>
          <a:custGeom>
            <a:avLst/>
            <a:gdLst/>
            <a:ahLst/>
            <a:cxnLst/>
            <a:rect r="r" b="b" t="t" l="l"/>
            <a:pathLst>
              <a:path h="15119994" w="18590157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6414" y="919371"/>
            <a:ext cx="8451595" cy="9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sz="7539" spc="-3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114946" y="1028700"/>
            <a:ext cx="1144354" cy="1073761"/>
          </a:xfrm>
          <a:custGeom>
            <a:avLst/>
            <a:gdLst/>
            <a:ahLst/>
            <a:cxnLst/>
            <a:rect r="r" b="b" t="t" l="l"/>
            <a:pathLst>
              <a:path h="1073761" w="1144354">
                <a:moveTo>
                  <a:pt x="0" y="0"/>
                </a:moveTo>
                <a:lnTo>
                  <a:pt x="1144354" y="0"/>
                </a:lnTo>
                <a:lnTo>
                  <a:pt x="1144354" y="1073761"/>
                </a:lnTo>
                <a:lnTo>
                  <a:pt x="0" y="107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189273">
            <a:off x="13462624" y="1430644"/>
            <a:ext cx="9192374" cy="9192374"/>
          </a:xfrm>
          <a:custGeom>
            <a:avLst/>
            <a:gdLst/>
            <a:ahLst/>
            <a:cxnLst/>
            <a:rect r="r" b="b" t="t" l="l"/>
            <a:pathLst>
              <a:path h="9192374" w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40127">
            <a:off x="-6427531" y="11000440"/>
            <a:ext cx="18590157" cy="15119994"/>
          </a:xfrm>
          <a:custGeom>
            <a:avLst/>
            <a:gdLst/>
            <a:ahLst/>
            <a:cxnLst/>
            <a:rect r="r" b="b" t="t" l="l"/>
            <a:pathLst>
              <a:path h="15119994" w="18590157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19343">
            <a:off x="-6386192" y="6967019"/>
            <a:ext cx="11542340" cy="9387770"/>
          </a:xfrm>
          <a:custGeom>
            <a:avLst/>
            <a:gdLst/>
            <a:ahLst/>
            <a:cxnLst/>
            <a:rect r="r" b="b" t="t" l="l"/>
            <a:pathLst>
              <a:path h="9387770" w="11542340">
                <a:moveTo>
                  <a:pt x="0" y="0"/>
                </a:moveTo>
                <a:lnTo>
                  <a:pt x="11542340" y="0"/>
                </a:lnTo>
                <a:lnTo>
                  <a:pt x="11542340" y="9387769"/>
                </a:lnTo>
                <a:lnTo>
                  <a:pt x="0" y="938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3924" y="2314843"/>
            <a:ext cx="8360076" cy="7423976"/>
            <a:chOff x="0" y="0"/>
            <a:chExt cx="2201831" cy="1955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1831" cy="1955286"/>
            </a:xfrm>
            <a:custGeom>
              <a:avLst/>
              <a:gdLst/>
              <a:ahLst/>
              <a:cxnLst/>
              <a:rect r="r" b="b" t="t" l="l"/>
              <a:pathLst>
                <a:path h="1955286" w="2201831">
                  <a:moveTo>
                    <a:pt x="46303" y="0"/>
                  </a:moveTo>
                  <a:lnTo>
                    <a:pt x="2155528" y="0"/>
                  </a:lnTo>
                  <a:cubicBezTo>
                    <a:pt x="2167808" y="0"/>
                    <a:pt x="2179585" y="4878"/>
                    <a:pt x="2188269" y="13562"/>
                  </a:cubicBezTo>
                  <a:cubicBezTo>
                    <a:pt x="2196952" y="22245"/>
                    <a:pt x="2201831" y="34023"/>
                    <a:pt x="2201831" y="46303"/>
                  </a:cubicBezTo>
                  <a:lnTo>
                    <a:pt x="2201831" y="1908983"/>
                  </a:lnTo>
                  <a:cubicBezTo>
                    <a:pt x="2201831" y="1934555"/>
                    <a:pt x="2181100" y="1955286"/>
                    <a:pt x="2155528" y="1955286"/>
                  </a:cubicBezTo>
                  <a:lnTo>
                    <a:pt x="46303" y="1955286"/>
                  </a:lnTo>
                  <a:cubicBezTo>
                    <a:pt x="34023" y="1955286"/>
                    <a:pt x="22245" y="1950407"/>
                    <a:pt x="13562" y="1941724"/>
                  </a:cubicBezTo>
                  <a:cubicBezTo>
                    <a:pt x="4878" y="1933041"/>
                    <a:pt x="0" y="1921263"/>
                    <a:pt x="0" y="1908983"/>
                  </a:cubicBezTo>
                  <a:lnTo>
                    <a:pt x="0" y="46303"/>
                  </a:lnTo>
                  <a:cubicBezTo>
                    <a:pt x="0" y="20731"/>
                    <a:pt x="20731" y="0"/>
                    <a:pt x="46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201831" cy="1945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391641"/>
            <a:ext cx="6578618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Tackled Key Challenges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60000"/>
            <a:ext cx="7063361" cy="59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The system can handle many users an</a:t>
            </a: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 </a:t>
            </a: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algn="l">
              <a:lnSpc>
                <a:spcPts val="4290"/>
              </a:lnSpc>
            </a:pPr>
          </a:p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Gas fees are high, but still lower than real-world NFT costs</a:t>
            </a:r>
          </a:p>
          <a:p>
            <a:pPr algn="l">
              <a:lnSpc>
                <a:spcPts val="4290"/>
              </a:lnSpc>
            </a:pPr>
          </a:p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Easy to use for normal users</a:t>
            </a:r>
          </a:p>
          <a:p>
            <a:pPr algn="l">
              <a:lnSpc>
                <a:spcPts val="4290"/>
              </a:lnSpc>
            </a:pPr>
          </a:p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Limits resale price at 10% to stop ticket scalping</a:t>
            </a:r>
          </a:p>
          <a:p>
            <a:pPr algn="l">
              <a:lnSpc>
                <a:spcPts val="429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9819343">
            <a:off x="16322350" y="1485988"/>
            <a:ext cx="11542340" cy="9387770"/>
          </a:xfrm>
          <a:custGeom>
            <a:avLst/>
            <a:gdLst/>
            <a:ahLst/>
            <a:cxnLst/>
            <a:rect r="r" b="b" t="t" l="l"/>
            <a:pathLst>
              <a:path h="9387770" w="11542340">
                <a:moveTo>
                  <a:pt x="0" y="0"/>
                </a:moveTo>
                <a:lnTo>
                  <a:pt x="11542340" y="0"/>
                </a:lnTo>
                <a:lnTo>
                  <a:pt x="11542340" y="9387770"/>
                </a:lnTo>
                <a:lnTo>
                  <a:pt x="0" y="938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98735" y="2314843"/>
            <a:ext cx="8360076" cy="7423976"/>
            <a:chOff x="0" y="0"/>
            <a:chExt cx="2201831" cy="19552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1831" cy="1955286"/>
            </a:xfrm>
            <a:custGeom>
              <a:avLst/>
              <a:gdLst/>
              <a:ahLst/>
              <a:cxnLst/>
              <a:rect r="r" b="b" t="t" l="l"/>
              <a:pathLst>
                <a:path h="1955286" w="2201831">
                  <a:moveTo>
                    <a:pt x="46303" y="0"/>
                  </a:moveTo>
                  <a:lnTo>
                    <a:pt x="2155528" y="0"/>
                  </a:lnTo>
                  <a:cubicBezTo>
                    <a:pt x="2167808" y="0"/>
                    <a:pt x="2179585" y="4878"/>
                    <a:pt x="2188269" y="13562"/>
                  </a:cubicBezTo>
                  <a:cubicBezTo>
                    <a:pt x="2196952" y="22245"/>
                    <a:pt x="2201831" y="34023"/>
                    <a:pt x="2201831" y="46303"/>
                  </a:cubicBezTo>
                  <a:lnTo>
                    <a:pt x="2201831" y="1908983"/>
                  </a:lnTo>
                  <a:cubicBezTo>
                    <a:pt x="2201831" y="1934555"/>
                    <a:pt x="2181100" y="1955286"/>
                    <a:pt x="2155528" y="1955286"/>
                  </a:cubicBezTo>
                  <a:lnTo>
                    <a:pt x="46303" y="1955286"/>
                  </a:lnTo>
                  <a:cubicBezTo>
                    <a:pt x="34023" y="1955286"/>
                    <a:pt x="22245" y="1950407"/>
                    <a:pt x="13562" y="1941724"/>
                  </a:cubicBezTo>
                  <a:cubicBezTo>
                    <a:pt x="4878" y="1933041"/>
                    <a:pt x="0" y="1921263"/>
                    <a:pt x="0" y="1908983"/>
                  </a:cubicBezTo>
                  <a:lnTo>
                    <a:pt x="0" y="46303"/>
                  </a:lnTo>
                  <a:cubicBezTo>
                    <a:pt x="0" y="20731"/>
                    <a:pt x="20731" y="0"/>
                    <a:pt x="46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2201831" cy="1945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943511" y="2391641"/>
            <a:ext cx="6578618" cy="5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2788">
                <a:solidFill>
                  <a:srgbClr val="FEA9C7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43511" y="3826991"/>
            <a:ext cx="6978563" cy="485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Slow communication between fro</a:t>
            </a: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and back ends</a:t>
            </a:r>
          </a:p>
          <a:p>
            <a:pPr algn="l">
              <a:lnSpc>
                <a:spcPts val="4290"/>
              </a:lnSpc>
            </a:pPr>
          </a:p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Takes up a lot of space</a:t>
            </a:r>
          </a:p>
          <a:p>
            <a:pPr algn="l">
              <a:lnSpc>
                <a:spcPts val="4290"/>
              </a:lnSpc>
            </a:pPr>
          </a:p>
          <a:p>
            <a:pPr algn="l" marL="661724" indent="-330862" lvl="1">
              <a:lnSpc>
                <a:spcPts val="4290"/>
              </a:lnSpc>
              <a:buFont typeface="Arial"/>
              <a:buChar char="•"/>
            </a:pP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ta di</a:t>
            </a:r>
            <a:r>
              <a:rPr lang="en-US" sz="30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sappears when restarting the test blockchain; local blockchain</a:t>
            </a:r>
          </a:p>
          <a:p>
            <a:pPr algn="l">
              <a:lnSpc>
                <a:spcPts val="429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40127">
            <a:off x="-6109079" y="-399626"/>
            <a:ext cx="18590157" cy="15119994"/>
          </a:xfrm>
          <a:custGeom>
            <a:avLst/>
            <a:gdLst/>
            <a:ahLst/>
            <a:cxnLst/>
            <a:rect r="r" b="b" t="t" l="l"/>
            <a:pathLst>
              <a:path h="15119994" w="18590157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9675"/>
            <a:ext cx="8451595" cy="96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sz="7539" spc="-3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114946" y="1028700"/>
            <a:ext cx="1144354" cy="1073761"/>
          </a:xfrm>
          <a:custGeom>
            <a:avLst/>
            <a:gdLst/>
            <a:ahLst/>
            <a:cxnLst/>
            <a:rect r="r" b="b" t="t" l="l"/>
            <a:pathLst>
              <a:path h="1073761" w="1144354">
                <a:moveTo>
                  <a:pt x="0" y="0"/>
                </a:moveTo>
                <a:lnTo>
                  <a:pt x="1144354" y="0"/>
                </a:lnTo>
                <a:lnTo>
                  <a:pt x="1144354" y="1073761"/>
                </a:lnTo>
                <a:lnTo>
                  <a:pt x="0" y="107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189273">
            <a:off x="11555402" y="1583686"/>
            <a:ext cx="9192374" cy="9192374"/>
          </a:xfrm>
          <a:custGeom>
            <a:avLst/>
            <a:gdLst/>
            <a:ahLst/>
            <a:cxnLst/>
            <a:rect r="r" b="b" t="t" l="l"/>
            <a:pathLst>
              <a:path h="9192374" w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40127">
            <a:off x="-6427531" y="11000440"/>
            <a:ext cx="18590157" cy="15119994"/>
          </a:xfrm>
          <a:custGeom>
            <a:avLst/>
            <a:gdLst/>
            <a:ahLst/>
            <a:cxnLst/>
            <a:rect r="r" b="b" t="t" l="l"/>
            <a:pathLst>
              <a:path h="15119994" w="18590157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6519" y="3248815"/>
            <a:ext cx="911955" cy="929516"/>
          </a:xfrm>
          <a:custGeom>
            <a:avLst/>
            <a:gdLst/>
            <a:ahLst/>
            <a:cxnLst/>
            <a:rect r="r" b="b" t="t" l="l"/>
            <a:pathLst>
              <a:path h="929516" w="911955">
                <a:moveTo>
                  <a:pt x="0" y="0"/>
                </a:moveTo>
                <a:lnTo>
                  <a:pt x="911955" y="0"/>
                </a:lnTo>
                <a:lnTo>
                  <a:pt x="911955" y="929516"/>
                </a:lnTo>
                <a:lnTo>
                  <a:pt x="0" y="929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6519" y="4794342"/>
            <a:ext cx="911955" cy="929516"/>
          </a:xfrm>
          <a:custGeom>
            <a:avLst/>
            <a:gdLst/>
            <a:ahLst/>
            <a:cxnLst/>
            <a:rect r="r" b="b" t="t" l="l"/>
            <a:pathLst>
              <a:path h="929516" w="911955">
                <a:moveTo>
                  <a:pt x="0" y="0"/>
                </a:moveTo>
                <a:lnTo>
                  <a:pt x="911955" y="0"/>
                </a:lnTo>
                <a:lnTo>
                  <a:pt x="911955" y="929516"/>
                </a:lnTo>
                <a:lnTo>
                  <a:pt x="0" y="929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519" y="6336843"/>
            <a:ext cx="911955" cy="929516"/>
          </a:xfrm>
          <a:custGeom>
            <a:avLst/>
            <a:gdLst/>
            <a:ahLst/>
            <a:cxnLst/>
            <a:rect r="r" b="b" t="t" l="l"/>
            <a:pathLst>
              <a:path h="929516" w="911955">
                <a:moveTo>
                  <a:pt x="0" y="0"/>
                </a:moveTo>
                <a:lnTo>
                  <a:pt x="911955" y="0"/>
                </a:lnTo>
                <a:lnTo>
                  <a:pt x="911955" y="929517"/>
                </a:lnTo>
                <a:lnTo>
                  <a:pt x="0" y="929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88483" y="3435466"/>
            <a:ext cx="9473013" cy="104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ticketing safer and more transparent by using NFTs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8483" y="4979480"/>
            <a:ext cx="9473013" cy="104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Helps stops fake tickets  and removes the need for thirdparty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88483" y="6523494"/>
            <a:ext cx="9473013" cy="104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Future: Layer 2 blockchain, mobile app; reduce gas fees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DAGplORKvvA</dc:identifier>
  <dcterms:modified xsi:type="dcterms:W3CDTF">2011-08-01T06:04:30Z</dcterms:modified>
  <cp:revision>1</cp:revision>
  <dc:title>NFT Event Ticketing System</dc:title>
</cp:coreProperties>
</file>